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5"/>
  </p:notesMasterIdLst>
  <p:sldIdLst>
    <p:sldId id="256" r:id="rId5"/>
    <p:sldId id="310" r:id="rId6"/>
    <p:sldId id="314" r:id="rId7"/>
    <p:sldId id="302" r:id="rId8"/>
    <p:sldId id="316" r:id="rId9"/>
    <p:sldId id="321" r:id="rId10"/>
    <p:sldId id="318" r:id="rId11"/>
    <p:sldId id="323" r:id="rId12"/>
    <p:sldId id="320" r:id="rId13"/>
    <p:sldId id="32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BD45D90-7F0F-484B-9367-435E33BA805A}">
          <p14:sldIdLst>
            <p14:sldId id="256"/>
            <p14:sldId id="310"/>
            <p14:sldId id="314"/>
            <p14:sldId id="302"/>
            <p14:sldId id="316"/>
            <p14:sldId id="321"/>
            <p14:sldId id="318"/>
            <p14:sldId id="323"/>
            <p14:sldId id="320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77883"/>
  </p:normalViewPr>
  <p:slideViewPr>
    <p:cSldViewPr snapToGrid="0" snapToObjects="1">
      <p:cViewPr varScale="1">
        <p:scale>
          <a:sx n="89" d="100"/>
          <a:sy n="89" d="100"/>
        </p:scale>
        <p:origin x="8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media/image22.png>
</file>

<file path=ppt/media/image23.png>
</file>

<file path=ppt/media/image24.sv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DCB1A-C5F8-CC47-BD21-D6C229B987F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709C3-0D69-EF46-BE38-0832036E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01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39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2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Coordination of a complex operation involving many people, facilities, or supplies.</a:t>
            </a:r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36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 weak defaults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464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Starbleed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redirecting bit streams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 presents the list of supported cipher suite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62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RTOS are responsible for deploying the airbags in a car, what happens if it fails or is delayed?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926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5G 1.7 billion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subscibers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2025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Low-powered wide area network communications (200kHz)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Supply chain vulnerabilities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Greater attack surface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69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 and office automation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Industrial automation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Medical monitoring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Low-power sensors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HVAC control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many other control and monitoring uses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CSMA/ 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01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 to device authentication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the user is not authenticated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Attacks can use implied trust to move through a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40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FCC102-5D77-AB4A-B015-62CEE166E515}"/>
              </a:ext>
            </a:extLst>
          </p:cNvPr>
          <p:cNvSpPr/>
          <p:nvPr userDrawn="1"/>
        </p:nvSpPr>
        <p:spPr>
          <a:xfrm>
            <a:off x="-96253" y="1257301"/>
            <a:ext cx="12288253" cy="5600699"/>
          </a:xfrm>
          <a:prstGeom prst="rect">
            <a:avLst/>
          </a:prstGeom>
          <a:solidFill>
            <a:schemeClr val="tx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6CB8CD-22B6-8E44-A0B2-E202A3F50FC0}"/>
              </a:ext>
            </a:extLst>
          </p:cNvPr>
          <p:cNvCxnSpPr>
            <a:cxnSpLocks/>
          </p:cNvCxnSpPr>
          <p:nvPr userDrawn="1"/>
        </p:nvCxnSpPr>
        <p:spPr>
          <a:xfrm>
            <a:off x="-2" y="1257301"/>
            <a:ext cx="12192002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1E13A89-D0B2-A346-9918-7B58BA5F80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2486" b="28721"/>
          <a:stretch/>
        </p:blipFill>
        <p:spPr>
          <a:xfrm>
            <a:off x="409554" y="221946"/>
            <a:ext cx="2688317" cy="83331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537DE53-9F91-F144-B090-6891FC7F6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82" y="1354512"/>
            <a:ext cx="10515600" cy="1882337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AB1C3-283D-F547-BE60-C0223B09E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1782" y="3539550"/>
            <a:ext cx="10515600" cy="95999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 b="1" i="0">
                <a:solidFill>
                  <a:schemeClr val="bg1"/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5720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85BD484-3EA0-2E4E-A60B-8C347D911C8D}"/>
              </a:ext>
            </a:extLst>
          </p:cNvPr>
          <p:cNvSpPr/>
          <p:nvPr/>
        </p:nvSpPr>
        <p:spPr>
          <a:xfrm>
            <a:off x="-90798" y="-18288"/>
            <a:ext cx="12365468" cy="6896608"/>
          </a:xfrm>
          <a:prstGeom prst="rect">
            <a:avLst/>
          </a:prstGeom>
          <a:solidFill>
            <a:srgbClr val="1519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noFill/>
              </a:rPr>
              <a:t>    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95B372-A8BB-B64B-AD18-74876C5FB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4" y="1161288"/>
            <a:ext cx="10943431" cy="441003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1pPr>
            <a:lvl2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D42F22-D84C-BA44-A88C-5F7DF96918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1B5676D-862E-0E47-9C05-7682B86B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7863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F04465-AABC-3A4F-8FC9-8995FEDCDC6F}"/>
              </a:ext>
            </a:extLst>
          </p:cNvPr>
          <p:cNvSpPr/>
          <p:nvPr/>
        </p:nvSpPr>
        <p:spPr>
          <a:xfrm>
            <a:off x="-77002" y="-96253"/>
            <a:ext cx="8992402" cy="7030455"/>
          </a:xfrm>
          <a:prstGeom prst="rect">
            <a:avLst/>
          </a:prstGeom>
          <a:solidFill>
            <a:srgbClr val="15194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EFD6FA-B95F-4B4E-B8E9-6AA2FC821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E481BF-4009-2943-A1EB-4159878519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C405E-EB31-5040-A5D4-B62FD7859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5" y="1161288"/>
            <a:ext cx="7668688" cy="441003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1pPr>
            <a:lvl2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9E52FE2-18BD-AE42-8568-24AFE8F2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7668689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0244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Bullets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EC28D-04BA-104A-BA4B-BC3FEFA7E2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4771" y="1124903"/>
            <a:ext cx="4576693" cy="4576693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C8D256E-5B00-D64D-A0EC-80D6BD554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463" y="1161288"/>
            <a:ext cx="4826825" cy="3834805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C3BB7D-A65F-4D40-9D69-8D959F569D3E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0DA479-972A-AC44-8FF3-6E03BA01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658B93-7979-CF45-802B-A99C6576E858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29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EE2573F-BD73-B044-8C4C-CB67550B3DF3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82F6E4A-1F7B-5B40-9689-E5E7AB056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5" y="1463040"/>
            <a:ext cx="11022320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55E851-3879-44EF-B922-4FA1F4136EFD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26AB305-7FA0-2C41-ADCF-834278ABE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077418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EBCC16-8E40-47C2-897C-F2414928392B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A705E69-3D25-EF43-9B57-0C3AC1F5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E2573F-BD73-B044-8C4C-CB67550B3DF3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7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lterna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96A518-3E71-3F41-B51D-F3F8D63F1B01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48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Bar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CABD4948-F528-774E-A210-25D1BE40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74" y="261082"/>
            <a:ext cx="10515600" cy="79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B2080D5-BCF5-0642-B066-3A2589E22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474" y="1359698"/>
            <a:ext cx="10515600" cy="4149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70B3E-6C46-734E-BC63-4349922825C1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31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6D46A-D5FE-DB4E-9784-A54A02D8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79968-F075-E745-9452-7E0CAAC6C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1495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2380-0A23-D140-9B2B-5F141AB5F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827792-99C6-C343-827E-BE9EDF804372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425EA-EF92-714F-B7AD-0B245EA4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7246F-5803-9542-865F-75DB94630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E3505C-93DC-5644-BB7E-5D517224F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413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A31B4E-687D-2C4C-B95D-A513660DA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EFC86-AA65-C840-9828-EBFF405DC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5563C-0652-F94A-A10D-3A82E9DDB9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827792-99C6-C343-827E-BE9EDF804372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0E9DA-0CA4-8A46-9B6A-E0873DE65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926DA-2D9C-9848-8B94-21D740CE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E3505C-93DC-5644-BB7E-5D517224F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08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py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8550376-BED7-4B46-B83A-D8C4218AB513}"/>
              </a:ext>
            </a:extLst>
          </p:cNvPr>
          <p:cNvSpPr/>
          <p:nvPr userDrawn="1"/>
        </p:nvSpPr>
        <p:spPr>
          <a:xfrm>
            <a:off x="-86627" y="1257301"/>
            <a:ext cx="12358838" cy="5672884"/>
          </a:xfrm>
          <a:prstGeom prst="rect">
            <a:avLst/>
          </a:prstGeom>
          <a:solidFill>
            <a:schemeClr val="tx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B7B21E-0316-A247-8CEE-8DE76EAD7C95}"/>
              </a:ext>
            </a:extLst>
          </p:cNvPr>
          <p:cNvCxnSpPr>
            <a:cxnSpLocks/>
          </p:cNvCxnSpPr>
          <p:nvPr userDrawn="1"/>
        </p:nvCxnSpPr>
        <p:spPr>
          <a:xfrm>
            <a:off x="0" y="1257301"/>
            <a:ext cx="12192000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FFA49D0-3C17-1747-A936-9501950BD5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2486" b="28721"/>
          <a:stretch/>
        </p:blipFill>
        <p:spPr>
          <a:xfrm>
            <a:off x="409554" y="221946"/>
            <a:ext cx="2688317" cy="833317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004542C0-6F92-F542-B358-53649EAA8761}"/>
              </a:ext>
            </a:extLst>
          </p:cNvPr>
          <p:cNvSpPr txBox="1">
            <a:spLocks/>
          </p:cNvSpPr>
          <p:nvPr userDrawn="1"/>
        </p:nvSpPr>
        <p:spPr>
          <a:xfrm>
            <a:off x="624051" y="5195340"/>
            <a:ext cx="10943897" cy="12533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None/>
              <a:tabLst/>
              <a:defRPr sz="2800" b="1" i="0" kern="1200">
                <a:solidFill>
                  <a:schemeClr val="tx1"/>
                </a:solidFill>
                <a:latin typeface="Proxima Nova Semibold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tabLst/>
              <a:defRPr sz="2000" b="0" i="0" kern="1200">
                <a:solidFill>
                  <a:srgbClr val="525656"/>
                </a:solidFill>
                <a:latin typeface="Adelle Sans" panose="02000503000000020004" pitchFamily="2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tabLst/>
              <a:defRPr sz="1800" b="0" i="0" kern="1200">
                <a:solidFill>
                  <a:srgbClr val="525656"/>
                </a:solidFill>
                <a:latin typeface="Adelle Sans" panose="02000503000000020004" pitchFamily="2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tabLst/>
              <a:defRPr sz="1600" b="0" i="0" kern="1200">
                <a:solidFill>
                  <a:srgbClr val="525656"/>
                </a:solidFill>
                <a:latin typeface="Adelle Sans" panose="02000503000000020004" pitchFamily="2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tabLst/>
              <a:defRPr sz="1600" b="0" i="0" kern="1200">
                <a:solidFill>
                  <a:srgbClr val="525656"/>
                </a:solidFill>
                <a:latin typeface="Adelle Sans" panose="02000503000000020004" pitchFamily="2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b="0" i="0" dirty="0">
                <a:solidFill>
                  <a:schemeClr val="bg1"/>
                </a:solidFill>
                <a:latin typeface="Adelle Sans" panose="02000503000000020004" pitchFamily="2" charset="77"/>
              </a:rPr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933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951679-C038-3D4F-B9C6-BD4097A52467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ECF62-AF5A-6A4B-8DAF-6576CE0F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4" y="1161288"/>
            <a:ext cx="11175123" cy="468789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 marL="6858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 marL="11430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 marL="16002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 marL="20574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8B7FA2-906C-224F-91E8-737C56BAA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F5606-6DC5-4A43-91BA-969B54432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4C16D8-B479-BB46-AD7C-0AC4F5CEDC76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54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2ADA8A-EE40-8D42-B058-429F77AD6030}"/>
              </a:ext>
            </a:extLst>
          </p:cNvPr>
          <p:cNvSpPr/>
          <p:nvPr userDrawn="1"/>
        </p:nvSpPr>
        <p:spPr>
          <a:xfrm>
            <a:off x="-77002" y="1257301"/>
            <a:ext cx="12387714" cy="5600699"/>
          </a:xfrm>
          <a:prstGeom prst="rect">
            <a:avLst/>
          </a:prstGeom>
          <a:solidFill>
            <a:schemeClr val="tx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34CEAF-3B24-A242-A428-FB8B1A7D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48054"/>
            <a:ext cx="10515600" cy="1882337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81C1E-F57C-FB49-8A8C-E5F2C60D0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4406"/>
            <a:ext cx="10515600" cy="959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 i="0">
                <a:solidFill>
                  <a:schemeClr val="bg1"/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B0757F-692F-4442-AC10-47BE80EC63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8801" b="16721"/>
          <a:stretch/>
        </p:blipFill>
        <p:spPr>
          <a:xfrm>
            <a:off x="5496490" y="237942"/>
            <a:ext cx="1327643" cy="8560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5C7F33-8A0F-C247-8673-DF3D12BB0E56}"/>
              </a:ext>
            </a:extLst>
          </p:cNvPr>
          <p:cNvCxnSpPr>
            <a:cxnSpLocks/>
          </p:cNvCxnSpPr>
          <p:nvPr userDrawn="1"/>
        </p:nvCxnSpPr>
        <p:spPr>
          <a:xfrm>
            <a:off x="-77002" y="1257301"/>
            <a:ext cx="12387714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381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1161288"/>
            <a:ext cx="5339256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48A93EA-740D-534C-9F9A-851CAAFC6F5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27230" y="1161288"/>
            <a:ext cx="5339256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41E47F-9CBC-DD48-8C04-77F3D57C3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2B1C16-A483-9045-B5B4-5312C63A98DF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1D4071-9C3C-49BF-ABB1-1320A9AA487E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F647ED5-144A-1F43-9397-C331DF9F5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671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5" y="1161288"/>
            <a:ext cx="11022320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41E47F-9CBC-DD48-8C04-77F3D57C3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81D446-E222-42C3-9836-1A06E0CA6FDB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752F457-B5E3-8F47-95DD-D367B00B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FC8432-B0CC-124E-92A6-31C64477B9CF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25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03304" y="1161288"/>
            <a:ext cx="6763234" cy="291164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32B816-31A6-5D4A-A375-EC666A89A1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1699" y="1161288"/>
            <a:ext cx="3549974" cy="4437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126C43-57A2-E347-AD98-A4972DDFF0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CEB205-7433-4ED6-B5F9-FB097A433634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6860F66-25E7-8E47-8582-F4D74F2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C791A-95B2-5E41-9A70-75AB9C875165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96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CA925-A192-0942-8DCB-09514A197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516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88494-3E34-F041-B8E4-A88C3ED8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516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1CB6872-94EB-EB45-BDBF-F7D3974C9DE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58758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DDE1C7E-4CC2-C942-8FC1-BE8CDAB37D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E3E685A-2A2D-6D4B-90D0-C351A9D72C7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358758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1703F9-6F7B-42FC-BAD8-7B8A4198867F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55EC85A-83D7-754F-92C5-D85306B2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95DC7-61FB-464B-A0D1-046B8C0906C9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00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1FF22C-90B2-C248-AC4E-B2382376A1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870C5A3-B0F2-B343-A1A8-822AF0AFBF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4540" y="1530094"/>
            <a:ext cx="5501262" cy="194314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A31B2F-9578-7B4B-A18A-143A08D25286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7395722-9303-174D-ADA2-E8CEB2DD2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516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C5BA04E-B66F-8A48-943B-662CC1140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516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71A464-E148-4CF9-8FB7-4E9A7B2CFEC9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8779A3-A4DE-484C-BE3C-DB7ADCD2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871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FF93D5-62F0-5145-AB64-7AC90B60F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F652F-5C50-294A-A9ED-638E2DAF4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49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796E1-F957-0F48-8AD0-8F8E3D0E59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9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8" r:id="rId2"/>
    <p:sldLayoutId id="2147483674" r:id="rId3"/>
    <p:sldLayoutId id="2147483675" r:id="rId4"/>
    <p:sldLayoutId id="2147483676" r:id="rId5"/>
    <p:sldLayoutId id="2147483697" r:id="rId6"/>
    <p:sldLayoutId id="2147483698" r:id="rId7"/>
    <p:sldLayoutId id="2147483677" r:id="rId8"/>
    <p:sldLayoutId id="2147483681" r:id="rId9"/>
    <p:sldLayoutId id="2147483679" r:id="rId10"/>
    <p:sldLayoutId id="2147483680" r:id="rId11"/>
    <p:sldLayoutId id="2147483678" r:id="rId12"/>
    <p:sldLayoutId id="2147483739" r:id="rId13"/>
    <p:sldLayoutId id="2147483742" r:id="rId14"/>
    <p:sldLayoutId id="2147483740" r:id="rId15"/>
    <p:sldLayoutId id="2147483741" r:id="rId16"/>
    <p:sldLayoutId id="2147483682" r:id="rId17"/>
    <p:sldLayoutId id="2147483683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Proxima Nova" panose="02000506030000020004" pitchFamily="2" charset="0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90000"/>
        </a:lnSpc>
        <a:spcBef>
          <a:spcPts val="1000"/>
        </a:spcBef>
        <a:buFont typeface="Courier New" panose="02070309020205020404" pitchFamily="49" charset="0"/>
        <a:buChar char="o"/>
        <a:tabLst/>
        <a:defRPr sz="20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1pPr>
      <a:lvl2pPr marL="750888" indent="-293688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8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2pPr>
      <a:lvl3pPr marL="1208088" indent="-293688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6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3pPr>
      <a:lvl4pPr marL="1604963" indent="-233363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4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4pPr>
      <a:lvl5pPr marL="2062163" indent="-233363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2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624" userDrawn="1">
          <p15:clr>
            <a:srgbClr val="F26B43"/>
          </p15:clr>
        </p15:guide>
        <p15:guide id="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eobrava.wordpress.com/2014/12/09/how-the-worldwide-ict-market-will-reach-3-8-trillion-in-2015/" TargetMode="External"/><Relationship Id="rId5" Type="http://schemas.openxmlformats.org/officeDocument/2006/relationships/image" Target="../media/image33.jpg"/><Relationship Id="rId4" Type="http://schemas.openxmlformats.org/officeDocument/2006/relationships/hyperlink" Target="https://openclipart.org/detail/22712/patch-icon-2-by-pitr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8.jpg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Nuclear_power_by_country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://technofaq.org/posts/2017/01/the-manufacturing-industry-propelling-technology-forward/" TargetMode="External"/><Relationship Id="rId9" Type="http://schemas.openxmlformats.org/officeDocument/2006/relationships/hyperlink" Target="https://pixabay.com/en/logistics-truck-freight-train-877567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2015gadgetreview.blogspot.com/2014/11/the-new-microsoft-smarthwatch.html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hyperlink" Target="https://bimblog.house/2017/11/27/smart-meter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allhomerobotics.com/top-10-smart-home-devices-that-talk-to-alexa/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12.jpg"/><Relationship Id="rId10" Type="http://schemas.openxmlformats.org/officeDocument/2006/relationships/hyperlink" Target="https://technofaq.org/posts/2017/11/five-industries-that-are-threatened-by-automation-software/" TargetMode="External"/><Relationship Id="rId4" Type="http://schemas.openxmlformats.org/officeDocument/2006/relationships/hyperlink" Target="https://en.wikipedia.org/wiki/Sensor" TargetMode="External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lectronics-lab.com/project/arduino-real-time-clock-and-temperature-monitor-using-the-ds3231-rtc-and-3-2-color-tft-display/" TargetMode="External"/><Relationship Id="rId3" Type="http://schemas.openxmlformats.org/officeDocument/2006/relationships/image" Target="../media/image16.jpg"/><Relationship Id="rId7" Type="http://schemas.openxmlformats.org/officeDocument/2006/relationships/image" Target="../media/image1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electronics-lab.com/perf-v-fpga-based-risc-v-development-board/" TargetMode="External"/><Relationship Id="rId5" Type="http://schemas.openxmlformats.org/officeDocument/2006/relationships/image" Target="../media/image17.jpg"/><Relationship Id="rId4" Type="http://schemas.openxmlformats.org/officeDocument/2006/relationships/hyperlink" Target="https://en.wikipedia.org/wiki/Raspberry_Pi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ublicdomainpictures.net/view-image.php?image=86724&amp;picture=vehicle-silhouettes-icons" TargetMode="External"/><Relationship Id="rId13" Type="http://schemas.openxmlformats.org/officeDocument/2006/relationships/hyperlink" Target="http://www.flaticon.com/free-icon/drone_196493" TargetMode="External"/><Relationship Id="rId3" Type="http://schemas.openxmlformats.org/officeDocument/2006/relationships/image" Target="../media/image19.jpg"/><Relationship Id="rId7" Type="http://schemas.openxmlformats.org/officeDocument/2006/relationships/image" Target="../media/image21.jp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Run-around_coil" TargetMode="External"/><Relationship Id="rId11" Type="http://schemas.openxmlformats.org/officeDocument/2006/relationships/image" Target="../media/image23.png"/><Relationship Id="rId5" Type="http://schemas.openxmlformats.org/officeDocument/2006/relationships/image" Target="../media/image20.jpg"/><Relationship Id="rId10" Type="http://schemas.openxmlformats.org/officeDocument/2006/relationships/hyperlink" Target="http://www.pngall.com/plane-png" TargetMode="External"/><Relationship Id="rId4" Type="http://schemas.openxmlformats.org/officeDocument/2006/relationships/hyperlink" Target="https://tekhdecoded.com/3-reasons-healthcare-important/" TargetMode="External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lubcopying.co.uk/toshiba-office/photocopiers/mfd-colourprinters/estudio2540c/" TargetMode="External"/><Relationship Id="rId3" Type="http://schemas.openxmlformats.org/officeDocument/2006/relationships/image" Target="../media/image25.pn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VoIP_phone" TargetMode="External"/><Relationship Id="rId5" Type="http://schemas.openxmlformats.org/officeDocument/2006/relationships/image" Target="../media/image26.jpg"/><Relationship Id="rId4" Type="http://schemas.openxmlformats.org/officeDocument/2006/relationships/hyperlink" Target="https://en.wikipedia.org/wiki/Closed-circuit_television_camer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imple.wikipedia.org/wiki/Wireles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imple.wikipedia.org/wiki/Wireless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clubpenguinreporters.blogspot.com/2013/05/club-penguin-daily-items10513-marvel.html" TargetMode="External"/><Relationship Id="rId3" Type="http://schemas.openxmlformats.org/officeDocument/2006/relationships/image" Target="../media/image29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abiusmaximus.com/2020/04/18/covid-19-reveals-threat/" TargetMode="External"/><Relationship Id="rId5" Type="http://schemas.openxmlformats.org/officeDocument/2006/relationships/image" Target="../media/image30.jpg"/><Relationship Id="rId4" Type="http://schemas.openxmlformats.org/officeDocument/2006/relationships/hyperlink" Target="http://superuser.com/questions/151317/i-started-getting-a-weird-message-encrypting-file-system-back-up-your-file-e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9874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Specialized and Embedded System Constraints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Patch management</a:t>
            </a:r>
          </a:p>
          <a:p>
            <a:pPr lvl="1"/>
            <a:r>
              <a:rPr lang="en-US" sz="2600" dirty="0"/>
              <a:t> Proprietary</a:t>
            </a:r>
          </a:p>
          <a:p>
            <a:pPr lvl="1"/>
            <a:r>
              <a:rPr lang="en-US" sz="2600" dirty="0"/>
              <a:t> Decentralized</a:t>
            </a:r>
          </a:p>
          <a:p>
            <a:pPr lvl="1"/>
            <a:r>
              <a:rPr lang="en-US" sz="2600" dirty="0"/>
              <a:t> Heterogeneous devices</a:t>
            </a:r>
          </a:p>
          <a:p>
            <a:r>
              <a:rPr lang="en-US" sz="2600" dirty="0"/>
              <a:t>Physical security</a:t>
            </a:r>
          </a:p>
          <a:p>
            <a:pPr lvl="1"/>
            <a:r>
              <a:rPr lang="en-US" sz="2400" dirty="0"/>
              <a:t> Remote locations</a:t>
            </a:r>
          </a:p>
          <a:p>
            <a:pPr lvl="1"/>
            <a:r>
              <a:rPr lang="en-US" sz="2400" dirty="0"/>
              <a:t> Geographically dispersed</a:t>
            </a:r>
          </a:p>
          <a:p>
            <a:endParaRPr lang="en-US" sz="2800" dirty="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30A32B0F-4C6E-4C6A-AA20-95CAD77804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083473" y="1149274"/>
            <a:ext cx="2279726" cy="2279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ECACAD-799B-40AB-9D3C-61CCA2447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597138" y="3895587"/>
            <a:ext cx="3252395" cy="198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78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SCADA and ICS systems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600" dirty="0"/>
              <a:t>Supervisory Control and Data Acquisition</a:t>
            </a:r>
          </a:p>
          <a:p>
            <a:r>
              <a:rPr lang="en-US" sz="2600" dirty="0"/>
              <a:t>Industrial Control Systems</a:t>
            </a:r>
          </a:p>
          <a:p>
            <a:r>
              <a:rPr lang="en-US" sz="2600" dirty="0"/>
              <a:t>Critical infrastructure</a:t>
            </a:r>
          </a:p>
          <a:p>
            <a:r>
              <a:rPr lang="en-US" sz="2600" dirty="0"/>
              <a:t>Types</a:t>
            </a:r>
          </a:p>
          <a:p>
            <a:pPr lvl="1"/>
            <a:r>
              <a:rPr lang="en-US" sz="2400" dirty="0"/>
              <a:t> Facilities</a:t>
            </a:r>
          </a:p>
          <a:p>
            <a:pPr lvl="1"/>
            <a:r>
              <a:rPr lang="en-US" sz="2400" dirty="0"/>
              <a:t> Industrial</a:t>
            </a:r>
          </a:p>
          <a:p>
            <a:pPr lvl="1"/>
            <a:r>
              <a:rPr lang="en-US" sz="2400" dirty="0"/>
              <a:t> Manufacturing</a:t>
            </a:r>
          </a:p>
          <a:p>
            <a:pPr lvl="1"/>
            <a:r>
              <a:rPr lang="en-US" sz="2400" dirty="0"/>
              <a:t> Energy </a:t>
            </a:r>
          </a:p>
          <a:p>
            <a:pPr lvl="1"/>
            <a:r>
              <a:rPr lang="en-US" sz="2400" dirty="0"/>
              <a:t> Logistics</a:t>
            </a:r>
          </a:p>
        </p:txBody>
      </p:sp>
      <p:pic>
        <p:nvPicPr>
          <p:cNvPr id="9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492C1CAA-E685-487B-A63E-8932924F1D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18922" y="1381214"/>
            <a:ext cx="2104463" cy="1402098"/>
          </a:xfrm>
          <a:prstGeom prst="rect">
            <a:avLst/>
          </a:prstGeom>
        </p:spPr>
      </p:pic>
      <p:pic>
        <p:nvPicPr>
          <p:cNvPr id="12" name="Picture 11" descr="A picture containing grass, smoke, sky, outdoor&#10;&#10;Description automatically generated">
            <a:extLst>
              <a:ext uri="{FF2B5EF4-FFF2-40B4-BE49-F238E27FC236}">
                <a16:creationId xmlns:a16="http://schemas.microsoft.com/office/drawing/2014/main" id="{E819B607-EA8D-4088-919A-DA9FA6E524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047182" y="1381214"/>
            <a:ext cx="1869464" cy="14020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67A95F-7B7C-491E-9B2C-1937FC68FCE3}"/>
              </a:ext>
            </a:extLst>
          </p:cNvPr>
          <p:cNvSpPr txBox="1"/>
          <p:nvPr/>
        </p:nvSpPr>
        <p:spPr>
          <a:xfrm>
            <a:off x="7293684" y="7020940"/>
            <a:ext cx="33743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en.wikipedia.org/wiki/Nuclear_power_by_country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C506E649-238D-400D-8EDB-3569F41C37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293684" y="3223155"/>
            <a:ext cx="3190981" cy="225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9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Internet of Things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072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Sensors</a:t>
            </a:r>
          </a:p>
          <a:p>
            <a:r>
              <a:rPr lang="en-US" sz="2800" dirty="0"/>
              <a:t>Smart devices</a:t>
            </a:r>
          </a:p>
          <a:p>
            <a:r>
              <a:rPr lang="en-US" sz="2800" dirty="0"/>
              <a:t>Wearables</a:t>
            </a:r>
          </a:p>
          <a:p>
            <a:r>
              <a:rPr lang="en-US" sz="2800" dirty="0"/>
              <a:t>Facility automation</a:t>
            </a:r>
          </a:p>
          <a:p>
            <a:r>
              <a:rPr lang="en-US" sz="2800" dirty="0"/>
              <a:t>Smart 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73E0B-A9CA-4973-B6A4-28F9BC843E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70843" y="1228575"/>
            <a:ext cx="2212470" cy="1890656"/>
          </a:xfrm>
          <a:prstGeom prst="rect">
            <a:avLst/>
          </a:prstGeom>
        </p:spPr>
      </p:pic>
      <p:pic>
        <p:nvPicPr>
          <p:cNvPr id="7" name="Picture 6" descr="A picture containing different, items, various, several&#10;&#10;Description automatically generated">
            <a:extLst>
              <a:ext uri="{FF2B5EF4-FFF2-40B4-BE49-F238E27FC236}">
                <a16:creationId xmlns:a16="http://schemas.microsoft.com/office/drawing/2014/main" id="{7576A627-3936-47D0-BAB0-A3ABF18106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004632" y="1020100"/>
            <a:ext cx="2962180" cy="1974786"/>
          </a:xfrm>
          <a:prstGeom prst="rect">
            <a:avLst/>
          </a:prstGeom>
        </p:spPr>
      </p:pic>
      <p:pic>
        <p:nvPicPr>
          <p:cNvPr id="9" name="Picture 8" descr="A picture containing text, cellphone, watch, phone&#10;&#10;Description automatically generated">
            <a:extLst>
              <a:ext uri="{FF2B5EF4-FFF2-40B4-BE49-F238E27FC236}">
                <a16:creationId xmlns:a16="http://schemas.microsoft.com/office/drawing/2014/main" id="{CD9E85A4-6559-4151-8C99-C219E6E022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833138" y="3252797"/>
            <a:ext cx="2212471" cy="1215643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85260DB-B09D-4290-BD99-1ED37E5357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358863" y="2994886"/>
            <a:ext cx="3134509" cy="1780971"/>
          </a:xfrm>
          <a:prstGeom prst="rect">
            <a:avLst/>
          </a:prstGeom>
        </p:spPr>
      </p:pic>
      <p:pic>
        <p:nvPicPr>
          <p:cNvPr id="16" name="Picture 15" descr="Graphical user interface&#10;&#10;Description automatically generated">
            <a:extLst>
              <a:ext uri="{FF2B5EF4-FFF2-40B4-BE49-F238E27FC236}">
                <a16:creationId xmlns:a16="http://schemas.microsoft.com/office/drawing/2014/main" id="{559E7DCE-3CD0-4C4C-8AA3-245F75B3EE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5939373" y="4775857"/>
            <a:ext cx="3429297" cy="18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Specialized Systems – Embedded Systems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Raspberry Pi</a:t>
            </a:r>
          </a:p>
          <a:p>
            <a:r>
              <a:rPr lang="en-US" sz="2800" dirty="0"/>
              <a:t>Field programmable gate array (FPGA)</a:t>
            </a:r>
          </a:p>
          <a:p>
            <a:r>
              <a:rPr lang="en-US" sz="2800" dirty="0"/>
              <a:t>Arduino</a:t>
            </a:r>
          </a:p>
          <a:p>
            <a:r>
              <a:rPr lang="en-US" sz="2800" dirty="0"/>
              <a:t>SoCs</a:t>
            </a:r>
          </a:p>
        </p:txBody>
      </p:sp>
      <p:pic>
        <p:nvPicPr>
          <p:cNvPr id="4" name="Picture 3" descr="A model of a building&#10;&#10;Description automatically generated with medium confidence">
            <a:extLst>
              <a:ext uri="{FF2B5EF4-FFF2-40B4-BE49-F238E27FC236}">
                <a16:creationId xmlns:a16="http://schemas.microsoft.com/office/drawing/2014/main" id="{43BD3566-053C-4DA9-91D4-00DFAE8EE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24090" y="1196303"/>
            <a:ext cx="3194462" cy="1879408"/>
          </a:xfrm>
          <a:prstGeom prst="rect">
            <a:avLst/>
          </a:prstGeom>
        </p:spPr>
      </p:pic>
      <p:pic>
        <p:nvPicPr>
          <p:cNvPr id="10" name="Picture 9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EA707F06-D07F-4CD3-A104-F2963CBA82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301463" y="3382925"/>
            <a:ext cx="2359199" cy="2194055"/>
          </a:xfrm>
          <a:prstGeom prst="rect">
            <a:avLst/>
          </a:prstGeom>
        </p:spPr>
      </p:pic>
      <p:pic>
        <p:nvPicPr>
          <p:cNvPr id="13" name="Picture 1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E81A44E-216A-430F-BEC7-D9439BA8FB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583994" y="3540248"/>
            <a:ext cx="3194462" cy="172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0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Additional Specialized Systems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Medical systems</a:t>
            </a:r>
          </a:p>
          <a:p>
            <a:r>
              <a:rPr lang="en-US" sz="2800" dirty="0"/>
              <a:t>HVACs</a:t>
            </a:r>
          </a:p>
          <a:p>
            <a:r>
              <a:rPr lang="en-US" sz="2800" dirty="0"/>
              <a:t>Vehicles, aircraft and drones</a:t>
            </a:r>
          </a:p>
          <a:p>
            <a:r>
              <a:rPr lang="en-US" sz="2800" dirty="0"/>
              <a:t>RTOS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289CB9A-7B78-4800-B73E-09090BA9A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094683" y="1373510"/>
            <a:ext cx="3070831" cy="1738255"/>
          </a:xfrm>
          <a:prstGeom prst="rect">
            <a:avLst/>
          </a:prstGeom>
        </p:spPr>
      </p:pic>
      <p:pic>
        <p:nvPicPr>
          <p:cNvPr id="7" name="Picture 6" descr="A picture containing indoor, device, miller&#10;&#10;Description automatically generated">
            <a:extLst>
              <a:ext uri="{FF2B5EF4-FFF2-40B4-BE49-F238E27FC236}">
                <a16:creationId xmlns:a16="http://schemas.microsoft.com/office/drawing/2014/main" id="{C0FA88E3-53E6-415E-BE2F-71201E8499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464099" y="1373511"/>
            <a:ext cx="2317675" cy="1738256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ACB457-2FAC-412E-87DF-7929D26B6B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094683" y="3561812"/>
            <a:ext cx="1279740" cy="1279740"/>
          </a:xfrm>
          <a:prstGeom prst="rect">
            <a:avLst/>
          </a:prstGeom>
        </p:spPr>
      </p:pic>
      <p:pic>
        <p:nvPicPr>
          <p:cNvPr id="12" name="Picture 11" descr="A picture containing plane, aircraft, airplane, cloudy&#10;&#10;Description automatically generated">
            <a:extLst>
              <a:ext uri="{FF2B5EF4-FFF2-40B4-BE49-F238E27FC236}">
                <a16:creationId xmlns:a16="http://schemas.microsoft.com/office/drawing/2014/main" id="{BF09959B-F260-47CF-B7EF-729DA1B85D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475912" y="3429000"/>
            <a:ext cx="1412552" cy="1412552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DD7F512-5089-4DC8-A97F-5CF27FF8D3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165514" y="3250813"/>
            <a:ext cx="2264156" cy="226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01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Additional Specialized Systems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Surveillance systems</a:t>
            </a:r>
          </a:p>
          <a:p>
            <a:r>
              <a:rPr lang="en-US" sz="2800" dirty="0"/>
              <a:t>VoIP</a:t>
            </a:r>
          </a:p>
          <a:p>
            <a:r>
              <a:rPr lang="en-US" sz="2800" dirty="0"/>
              <a:t>MFD printers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E276E-13B3-42E6-9133-F4B725263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92761" y="1196302"/>
            <a:ext cx="2295581" cy="1879578"/>
          </a:xfrm>
          <a:prstGeom prst="rect">
            <a:avLst/>
          </a:prstGeom>
        </p:spPr>
      </p:pic>
      <p:pic>
        <p:nvPicPr>
          <p:cNvPr id="7" name="Picture 6" descr="A close - up of a calculator&#10;&#10;Description automatically generated with medium confidence">
            <a:extLst>
              <a:ext uri="{FF2B5EF4-FFF2-40B4-BE49-F238E27FC236}">
                <a16:creationId xmlns:a16="http://schemas.microsoft.com/office/drawing/2014/main" id="{33D4FDEA-7C12-4AC1-9AF9-5042BCA07D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317783" y="1070146"/>
            <a:ext cx="1837837" cy="2131891"/>
          </a:xfrm>
          <a:prstGeom prst="rect">
            <a:avLst/>
          </a:prstGeom>
        </p:spPr>
      </p:pic>
      <p:pic>
        <p:nvPicPr>
          <p:cNvPr id="10" name="Picture 9" descr="A close - up of a computer tower&#10;&#10;Description automatically generated with low confidence">
            <a:extLst>
              <a:ext uri="{FF2B5EF4-FFF2-40B4-BE49-F238E27FC236}">
                <a16:creationId xmlns:a16="http://schemas.microsoft.com/office/drawing/2014/main" id="{032340DB-6B75-49C7-98E8-F90E0448FD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878370" y="3550600"/>
            <a:ext cx="2464421" cy="211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5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Specialized and Embedded System Communications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5G</a:t>
            </a:r>
          </a:p>
          <a:p>
            <a:pPr lvl="1"/>
            <a:r>
              <a:rPr lang="en-US" sz="2600" dirty="0"/>
              <a:t> Low, mid and high-band spectrum</a:t>
            </a:r>
          </a:p>
          <a:p>
            <a:pPr lvl="1"/>
            <a:r>
              <a:rPr lang="en-US" sz="2600" dirty="0"/>
              <a:t> 100 times faster than 4G</a:t>
            </a:r>
          </a:p>
          <a:p>
            <a:pPr lvl="1"/>
            <a:r>
              <a:rPr lang="en-US" sz="2600" dirty="0"/>
              <a:t> Greater network capacity</a:t>
            </a:r>
          </a:p>
          <a:p>
            <a:r>
              <a:rPr lang="en-US" sz="2800" dirty="0"/>
              <a:t>Narrow-band</a:t>
            </a:r>
          </a:p>
          <a:p>
            <a:pPr lvl="1"/>
            <a:r>
              <a:rPr lang="en-US" sz="2600" dirty="0"/>
              <a:t> Lower transmit power</a:t>
            </a:r>
          </a:p>
          <a:p>
            <a:pPr lvl="1"/>
            <a:r>
              <a:rPr lang="en-US" sz="2600" dirty="0"/>
              <a:t> Low cost</a:t>
            </a:r>
          </a:p>
          <a:p>
            <a:pPr lvl="1"/>
            <a:r>
              <a:rPr lang="en-US" sz="2600" dirty="0"/>
              <a:t> NB-IoT</a:t>
            </a:r>
          </a:p>
          <a:p>
            <a:pPr lvl="1"/>
            <a:r>
              <a:rPr lang="en-US" sz="2600" dirty="0"/>
              <a:t> LPWAN</a:t>
            </a:r>
          </a:p>
        </p:txBody>
      </p:sp>
      <p:pic>
        <p:nvPicPr>
          <p:cNvPr id="4" name="Picture 3" descr="A picture containing device&#10;&#10;Description automatically generated">
            <a:extLst>
              <a:ext uri="{FF2B5EF4-FFF2-40B4-BE49-F238E27FC236}">
                <a16:creationId xmlns:a16="http://schemas.microsoft.com/office/drawing/2014/main" id="{F6DE2FAE-22C0-4149-8F2A-EA13973BC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122024" y="1301675"/>
            <a:ext cx="2635357" cy="33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8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Specialized and Embedded System Communications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3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Baseband radio</a:t>
            </a:r>
          </a:p>
          <a:p>
            <a:pPr lvl="1"/>
            <a:r>
              <a:rPr lang="en-US" sz="2600" dirty="0"/>
              <a:t> A frequency prior to modulation</a:t>
            </a:r>
          </a:p>
          <a:p>
            <a:pPr lvl="1"/>
            <a:r>
              <a:rPr lang="en-US" sz="2600" dirty="0"/>
              <a:t> Transmitted over radio links after modulation</a:t>
            </a:r>
          </a:p>
          <a:p>
            <a:r>
              <a:rPr lang="en-US" sz="2800" dirty="0"/>
              <a:t>Zigbee</a:t>
            </a:r>
          </a:p>
          <a:p>
            <a:pPr lvl="1"/>
            <a:r>
              <a:rPr lang="en-US" sz="2600" dirty="0"/>
              <a:t> Low power/data rates</a:t>
            </a:r>
          </a:p>
          <a:p>
            <a:pPr lvl="1"/>
            <a:r>
              <a:rPr lang="en-US" sz="2600" dirty="0"/>
              <a:t> IEEE 802.15.4 </a:t>
            </a:r>
          </a:p>
          <a:p>
            <a:pPr lvl="1"/>
            <a:r>
              <a:rPr lang="en-US" sz="2600" dirty="0"/>
              <a:t> LR-WPANs</a:t>
            </a:r>
          </a:p>
        </p:txBody>
      </p:sp>
      <p:pic>
        <p:nvPicPr>
          <p:cNvPr id="4" name="Picture 3" descr="A picture containing device&#10;&#10;Description automatically generated">
            <a:extLst>
              <a:ext uri="{FF2B5EF4-FFF2-40B4-BE49-F238E27FC236}">
                <a16:creationId xmlns:a16="http://schemas.microsoft.com/office/drawing/2014/main" id="{1F2C1327-0560-4922-A0B1-F3716015E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122024" y="1301675"/>
            <a:ext cx="2635357" cy="33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8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 SemiBold" panose="02000503000000020004" pitchFamily="2" charset="0"/>
              </a:rPr>
              <a:t>Specialized and Embedded System Constraints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9968840B-F763-4C0F-B954-A1CCCF71A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38" y="1196303"/>
            <a:ext cx="11175123" cy="4687891"/>
          </a:xfrm>
        </p:spPr>
        <p:txBody>
          <a:bodyPr>
            <a:normAutofit/>
          </a:bodyPr>
          <a:lstStyle/>
          <a:p>
            <a:r>
              <a:rPr lang="en-US" sz="2800" dirty="0"/>
              <a:t>Cryptographic concerns</a:t>
            </a:r>
          </a:p>
          <a:p>
            <a:pPr lvl="1"/>
            <a:r>
              <a:rPr lang="en-US" sz="2600" dirty="0"/>
              <a:t> Lack of encryption</a:t>
            </a:r>
          </a:p>
          <a:p>
            <a:pPr lvl="1"/>
            <a:r>
              <a:rPr lang="en-US" sz="2600" dirty="0"/>
              <a:t> Weak encryption</a:t>
            </a:r>
          </a:p>
          <a:p>
            <a:r>
              <a:rPr lang="en-US" sz="2800" dirty="0"/>
              <a:t>Authentication concerns</a:t>
            </a:r>
          </a:p>
          <a:p>
            <a:pPr lvl="1"/>
            <a:r>
              <a:rPr lang="en-US" sz="2600" dirty="0"/>
              <a:t> Weak authentication</a:t>
            </a:r>
          </a:p>
          <a:p>
            <a:pPr lvl="1"/>
            <a:r>
              <a:rPr lang="en-US" sz="2600" dirty="0"/>
              <a:t> Insecure defaults</a:t>
            </a:r>
          </a:p>
          <a:p>
            <a:pPr lvl="1"/>
            <a:r>
              <a:rPr lang="en-US" sz="2600" dirty="0"/>
              <a:t> Implied trust</a:t>
            </a:r>
          </a:p>
          <a:p>
            <a:r>
              <a:rPr lang="en-US" sz="2800" dirty="0"/>
              <a:t>Cost associated with risk</a:t>
            </a:r>
          </a:p>
          <a:p>
            <a:pPr lvl="1"/>
            <a:r>
              <a:rPr lang="en-US" sz="2600" dirty="0"/>
              <a:t> Sensitive data in excessive amounts</a:t>
            </a:r>
          </a:p>
          <a:p>
            <a:endParaRPr lang="en-US" sz="2800" dirty="0"/>
          </a:p>
        </p:txBody>
      </p:sp>
      <p:pic>
        <p:nvPicPr>
          <p:cNvPr id="4" name="Picture 3" descr="A picture containing metalware, lock&#10;&#10;Description automatically generated">
            <a:extLst>
              <a:ext uri="{FF2B5EF4-FFF2-40B4-BE49-F238E27FC236}">
                <a16:creationId xmlns:a16="http://schemas.microsoft.com/office/drawing/2014/main" id="{8D9C72FC-8F62-4B2F-8D76-F68862264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746722" y="1196303"/>
            <a:ext cx="1768119" cy="1711540"/>
          </a:xfrm>
          <a:prstGeom prst="rect">
            <a:avLst/>
          </a:prstGeom>
        </p:spPr>
      </p:pic>
      <p:pic>
        <p:nvPicPr>
          <p:cNvPr id="7" name="Picture 6" descr="A picture containing metalware, lock, coil spring&#10;&#10;Description automatically generated">
            <a:extLst>
              <a:ext uri="{FF2B5EF4-FFF2-40B4-BE49-F238E27FC236}">
                <a16:creationId xmlns:a16="http://schemas.microsoft.com/office/drawing/2014/main" id="{3981B1C3-36CE-44E5-B4D6-D5F3E70D3E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090255" y="2907843"/>
            <a:ext cx="3081057" cy="1216823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382327EF-35BC-47ED-8422-7907EA4CCE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816339" y="4255307"/>
            <a:ext cx="1628887" cy="162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2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9 Presentation Dark Theme">
  <a:themeElements>
    <a:clrScheme name="6cc241">
      <a:dk1>
        <a:srgbClr val="151945"/>
      </a:dk1>
      <a:lt1>
        <a:srgbClr val="FFFFFF"/>
      </a:lt1>
      <a:dk2>
        <a:srgbClr val="151746"/>
      </a:dk2>
      <a:lt2>
        <a:srgbClr val="FFFFFF"/>
      </a:lt2>
      <a:accent1>
        <a:srgbClr val="F9F9FA"/>
      </a:accent1>
      <a:accent2>
        <a:srgbClr val="FF671F"/>
      </a:accent2>
      <a:accent3>
        <a:srgbClr val="00A3E0"/>
      </a:accent3>
      <a:accent4>
        <a:srgbClr val="10069F"/>
      </a:accent4>
      <a:accent5>
        <a:srgbClr val="6CC249"/>
      </a:accent5>
      <a:accent6>
        <a:srgbClr val="9C9BA7"/>
      </a:accent6>
      <a:hlink>
        <a:srgbClr val="FF671F"/>
      </a:hlink>
      <a:folHlink>
        <a:srgbClr val="FF67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809E193B-2D6B-774E-A1CE-D0A3E70D8F14}" vid="{9DFDF12A-1514-7D4F-A38F-DF2B41BE2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98D8214AE9EE4FBD92FF9BC1EA80A9" ma:contentTypeVersion="60" ma:contentTypeDescription="Create a new document." ma:contentTypeScope="" ma:versionID="01e0772c44198408e6e5a53ff4c7c879">
  <xsd:schema xmlns:xsd="http://www.w3.org/2001/XMLSchema" xmlns:xs="http://www.w3.org/2001/XMLSchema" xmlns:p="http://schemas.microsoft.com/office/2006/metadata/properties" xmlns:ns2="25f43890-8f97-4037-b6ca-5734ee50196d" xmlns:ns3="7de64167-ec1d-41c3-9c60-bdac5dd5df14" targetNamespace="http://schemas.microsoft.com/office/2006/metadata/properties" ma:root="true" ma:fieldsID="3425b5a5654edf0987e89c70af5dab58" ns2:_="" ns3:_="">
    <xsd:import namespace="25f43890-8f97-4037-b6ca-5734ee50196d"/>
    <xsd:import namespace="7de64167-ec1d-41c3-9c60-bdac5dd5df1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_Flow_SignoffStatu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f43890-8f97-4037-b6ca-5734ee50196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e64167-ec1d-41c3-9c60-bdac5dd5df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_Flow_SignoffStatus" ma:index="16" nillable="true" ma:displayName="Sign-off status" ma:internalName="Sign_x002d_off_x0020_status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7de64167-ec1d-41c3-9c60-bdac5dd5df14" xsi:nil="true"/>
  </documentManagement>
</p:properties>
</file>

<file path=customXml/itemProps1.xml><?xml version="1.0" encoding="utf-8"?>
<ds:datastoreItem xmlns:ds="http://schemas.openxmlformats.org/officeDocument/2006/customXml" ds:itemID="{434913B8-CCFD-4E00-BB6A-7B862FDE05FA}"/>
</file>

<file path=customXml/itemProps2.xml><?xml version="1.0" encoding="utf-8"?>
<ds:datastoreItem xmlns:ds="http://schemas.openxmlformats.org/officeDocument/2006/customXml" ds:itemID="{03D1374B-8056-453C-B9CB-F2CE6F7A4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B37D3D-50C1-46FC-8D92-3F1F047872A4}">
  <ds:schemaRefs>
    <ds:schemaRef ds:uri="http://schemas.microsoft.com/office/infopath/2007/PartnerControls"/>
    <ds:schemaRef ds:uri="25f43890-8f97-4037-b6ca-5734ee50196d"/>
    <ds:schemaRef ds:uri="http://purl.org/dc/terms/"/>
    <ds:schemaRef ds:uri="http://purl.org/dc/elements/1.1/"/>
    <ds:schemaRef ds:uri="http://schemas.microsoft.com/office/2006/metadata/properties"/>
    <ds:schemaRef ds:uri="7de64167-ec1d-41c3-9c60-bdac5dd5df14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2019 Presentation Dark Theme</Template>
  <TotalTime>2546</TotalTime>
  <Words>333</Words>
  <Application>Microsoft Office PowerPoint</Application>
  <PresentationFormat>Widescreen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Adelle Sans</vt:lpstr>
      <vt:lpstr>Adelle Sans SemiBold</vt:lpstr>
      <vt:lpstr>Arial</vt:lpstr>
      <vt:lpstr>Arial</vt:lpstr>
      <vt:lpstr>Calibri</vt:lpstr>
      <vt:lpstr>Courier New</vt:lpstr>
      <vt:lpstr>Proxima Nova</vt:lpstr>
      <vt:lpstr>Proxima Nova Semibold</vt:lpstr>
      <vt:lpstr>2019 Presentation Dark Theme</vt:lpstr>
      <vt:lpstr>PowerPoint Presentation</vt:lpstr>
      <vt:lpstr>SCADA and ICS systems</vt:lpstr>
      <vt:lpstr>Internet of Things</vt:lpstr>
      <vt:lpstr>Specialized Systems – Embedded Systems</vt:lpstr>
      <vt:lpstr>Additional Specialized Systems</vt:lpstr>
      <vt:lpstr>Additional Specialized Systems</vt:lpstr>
      <vt:lpstr>Specialized and Embedded System Communications</vt:lpstr>
      <vt:lpstr>Specialized and Embedded System Communications</vt:lpstr>
      <vt:lpstr>Specialized and Embedded System Constraints</vt:lpstr>
      <vt:lpstr>Specialized and Embedded System Constraints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Chandler Burger</dc:creator>
  <cp:lastModifiedBy>Wes Bryan</cp:lastModifiedBy>
  <cp:revision>169</cp:revision>
  <dcterms:created xsi:type="dcterms:W3CDTF">2019-03-13T18:02:49Z</dcterms:created>
  <dcterms:modified xsi:type="dcterms:W3CDTF">2021-01-27T16:48:20Z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Ids_UIVersion_1536">
    <vt:lpwstr>57</vt:lpwstr>
  </property>
  <property fmtid="{D5CDD505-2E9C-101B-9397-08002B2CF9AE}" pid="3" name="ContentTypeId">
    <vt:lpwstr>0x0101008B98D8214AE9EE4FBD92FF9BC1EA80A9</vt:lpwstr>
  </property>
  <property fmtid="{D5CDD505-2E9C-101B-9397-08002B2CF9AE}" pid="4" name="AuthorIds_UIVersion_2560">
    <vt:lpwstr>57</vt:lpwstr>
  </property>
</Properties>
</file>

<file path=docProps/thumbnail.jpeg>
</file>